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58" r:id="rId8"/>
    <p:sldId id="266" r:id="rId9"/>
    <p:sldId id="263" r:id="rId10"/>
    <p:sldId id="259" r:id="rId11"/>
    <p:sldId id="260" r:id="rId12"/>
    <p:sldId id="271" r:id="rId13"/>
    <p:sldId id="272" r:id="rId14"/>
    <p:sldId id="273" r:id="rId15"/>
    <p:sldId id="275" r:id="rId16"/>
    <p:sldId id="26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8893B-7A42-4859-8C69-22713EDA5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EF65B-92E5-4321-8AB4-37AFD4A4F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DF8A4-DB0F-42C0-8AC0-29C32EC3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53723-007D-47FF-9323-9437CC1D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727E9-A964-42B4-AB9F-85B5DA75D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8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60AF8-9CF9-447B-BAEE-A38409F8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52308-2184-447D-A4B9-B295289BD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B4FF0-8FE4-4E0A-BB64-7198C6A3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731BB-B417-40EB-9680-370974F7C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B3F6E-DE82-42BA-B4C7-AF588D45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1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E723B-18C6-4A72-AF6C-C1508778A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E63B7-093B-4BD9-B8FF-DE23112C2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06A44-7F58-496D-A54B-02ABC4B9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EC8FC-7699-4016-9DB9-656D4B85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FD05D-BF6A-49A8-A5C5-0F37E3FA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6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EB75C-FA14-4383-9867-AC25E7CBE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EE9AC-91CE-4631-B801-D62936CC2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B1641-4120-4E10-B00A-CE612AD9E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C1D8A-3E15-4474-9CBB-96AA93EC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3A9C6-0E39-4A1E-A635-A39E05F4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0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EA60-AEEF-4890-BAAA-743DD3CB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76DD4-60F7-467D-BEB9-EBDEEC0A4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28975-8CA7-41A8-83CE-795443FE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18B56-E1B3-4F81-98A2-1D559C944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C3A76-C5ED-43BE-AA96-F170B574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8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C5137-2B2B-46A8-BF3A-BAE70CAA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7F0CF-78A1-4D8F-A2BE-FB796275D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5FAB73-E2C4-495F-9A43-2BB06AD6F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0DD8E-68C3-4C89-A662-69EE1384C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A4DC2-A029-4FCE-99DE-C74C3C17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C93C8-B0C0-443A-80DB-5F19746C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0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02F7-589F-4593-A493-BC0DF8949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1FD09-BA7C-4434-90E5-B9AB2634E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67310-4D96-499D-A7AD-8DBC5F2F1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8B75C0-D1A7-4568-A2F5-1E6FB8235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C76A8-2BE5-482B-B508-0377317E7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46A55E-7D55-40F2-89B5-FA79B6FDE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D605C-2459-4C73-9CD1-F52ACE26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69B204-FDD0-463E-8BC0-BDDF3283A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1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0CA9-A2C6-4C78-93CF-09037F15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E4D54-696E-480D-876F-7317E22A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AFFB0-C3F0-41CF-A848-B2842BB7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69DE0-1F4D-4BBC-9843-EE334E5A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544DC-EDC3-4A73-A6E3-682B1DE5C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79AD5-2C5C-4F11-B054-BD72A6EB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4BE49-5F81-4B13-8571-ECDE8921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2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4F597-6F45-4D32-ADDE-A5877AD1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C79A0-B8DF-40E7-B1E5-6821034A1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D71EC-3F5D-4BF2-8688-6C62084DD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BFFCA-22EF-49CA-9590-FF944114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E7A82-EBB1-43FF-A020-053E88FD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94BEF-CCE3-4F67-B40A-79E4A13D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C02D0-21E9-45E9-98B7-F6ADE75D8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1DB2FF-A563-4796-B187-7E41E16F0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E24B3-6929-4548-B80E-E8E461517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5BA38-469C-4E58-BF4E-D3C3B88A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29415-E391-4341-8C6C-1674D25E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7588D-778F-488E-801E-6707F2EC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9063F0-47CA-4E23-8FA0-A23729F9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EF431-767F-4F86-A3F6-0D02612CD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C1383-090D-42B7-9418-8BA76434A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0D7DF-FAB3-4B80-891C-644C9B1FE426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2F9B9-7611-4034-B827-9A3DDE797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CD9F0-D138-4962-9FAA-AD2E9138B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8459-D9AB-48B5-A7F5-7295058BDE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1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D475A-4918-41B0-ACB5-F5A7E2FD7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3135"/>
            <a:ext cx="9144000" cy="2616828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po e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trajtojmë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diabetin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çka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duhet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ndryshuar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kemi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qasje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bashkohore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trajtimit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tij</a:t>
            </a:r>
            <a:r>
              <a:rPr lang="en-US" sz="3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CC8E9-1B17-4FF1-A175-079C9D6016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r"/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Merita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Emini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-Sadiku,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Mr.Sci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Dr.Sci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Interniste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endokrinologe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Fakulteti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Mjekesise,UP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Klinika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Endokrinologjisë,QKUK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008706-9CC2-47AB-AB9F-02815697A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65"/>
    </mc:Choice>
    <mc:Fallback xmlns="">
      <p:transition spd="slow" advTm="50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A28B-9AC5-44B2-8F2B-2B5B6D8C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595"/>
            <a:ext cx="10515600" cy="1325563"/>
          </a:xfrm>
        </p:spPr>
        <p:txBody>
          <a:bodyPr/>
          <a:lstStyle/>
          <a:p>
            <a:r>
              <a:rPr lang="en-US" b="1" dirty="0" err="1"/>
              <a:t>Cilat</a:t>
            </a:r>
            <a:r>
              <a:rPr lang="en-US" b="1" dirty="0"/>
              <a:t> </a:t>
            </a:r>
            <a:r>
              <a:rPr lang="en-US" b="1" dirty="0" err="1"/>
              <a:t>jane</a:t>
            </a:r>
            <a:r>
              <a:rPr lang="en-US" b="1" dirty="0"/>
              <a:t> </a:t>
            </a:r>
            <a:r>
              <a:rPr lang="en-US" b="1" dirty="0" err="1"/>
              <a:t>sfidat</a:t>
            </a:r>
            <a:r>
              <a:rPr lang="en-US" b="1" dirty="0"/>
              <a:t> e </a:t>
            </a:r>
            <a:r>
              <a:rPr lang="en-US" b="1" dirty="0" err="1"/>
              <a:t>klinicisteve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3B766-7A6F-40F8-8AC3-598EC488E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Mungesa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organizuar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edukimit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pacienteve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onesa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diagnostikim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(OGTT, HbA1c)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rajtimi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adekuat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sektorë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ndryshëm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shëndetësorë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Kontrolli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vleresisimi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komplikimeve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kronike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(p.sh.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mungon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mbulimi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sigurimit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shiritave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glukometrave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MSH)</a:t>
            </a: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htyrja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nevojë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fillimit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trajtimit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insulin </a:t>
            </a: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Mungesa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dhërrëfyesve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linik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protokolleve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BC751D-1345-4B87-BA24-9A7D5F163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40"/>
    </mc:Choice>
    <mc:Fallback xmlns="">
      <p:transition spd="slow" advTm="10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B813-A69B-498E-98F7-28D7ED3D1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Cilat</a:t>
            </a:r>
            <a:r>
              <a:rPr lang="en-US" b="1" dirty="0"/>
              <a:t> </a:t>
            </a:r>
            <a:r>
              <a:rPr lang="en-US" b="1" dirty="0" err="1"/>
              <a:t>jane</a:t>
            </a:r>
            <a:r>
              <a:rPr lang="en-US" b="1" dirty="0"/>
              <a:t> </a:t>
            </a:r>
            <a:r>
              <a:rPr lang="en-US" b="1" dirty="0" err="1"/>
              <a:t>sfidat</a:t>
            </a:r>
            <a:r>
              <a:rPr lang="en-US" b="1" dirty="0"/>
              <a:t> ne </a:t>
            </a:r>
            <a:r>
              <a:rPr lang="en-US" b="1" dirty="0" err="1"/>
              <a:t>nivel</a:t>
            </a:r>
            <a:r>
              <a:rPr lang="en-US" b="1" dirty="0"/>
              <a:t> </a:t>
            </a:r>
            <a:r>
              <a:rPr lang="en-US" b="1" dirty="0" err="1"/>
              <a:t>nacional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5C40E-A7E8-4000-B086-F1DC89F4A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Implementimi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menaxhimit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kërkon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qasje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sistematike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organizuar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involvimin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ekipe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dedikuar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koordinuar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momentin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mungon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Kosovë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zhvilluara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siç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është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Nacional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(p.sh.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CroDiab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AlbDiab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ne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kuader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Ministise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Shendetesise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perpjekje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organizimit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ketij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nuk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eshte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funksional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pervec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ne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leter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Regjistrimi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shtrirja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SISH ne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qasja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gjitha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sherbimeve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shendetesore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profileve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specialistike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server per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gjithe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vecanerisht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968F38-5C65-4F4E-A56F-47D3919D4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7"/>
    </mc:Choice>
    <mc:Fallback xmlns="">
      <p:transition spd="slow" advTm="4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Cfare</a:t>
            </a:r>
            <a:r>
              <a:rPr lang="en-US" b="1" dirty="0"/>
              <a:t> </a:t>
            </a:r>
            <a:r>
              <a:rPr lang="en-US" b="1" dirty="0" err="1"/>
              <a:t>eshte</a:t>
            </a:r>
            <a:r>
              <a:rPr lang="en-US" b="1" dirty="0"/>
              <a:t> </a:t>
            </a:r>
            <a:r>
              <a:rPr lang="en-US" b="1" dirty="0" err="1"/>
              <a:t>bere</a:t>
            </a:r>
            <a:r>
              <a:rPr lang="en-US" b="1" dirty="0"/>
              <a:t> </a:t>
            </a:r>
            <a:r>
              <a:rPr lang="en-US" b="1" dirty="0" err="1"/>
              <a:t>deri</a:t>
            </a:r>
            <a:r>
              <a:rPr lang="en-US" b="1" dirty="0"/>
              <a:t> me </a:t>
            </a:r>
            <a:r>
              <a:rPr lang="en-US" b="1" dirty="0" err="1"/>
              <a:t>tani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Prej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2014 per here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filluar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Edukimin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pacienteve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program 5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ditore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shtrire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Endokrinologjike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,QKUK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nevoje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ambulantat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specialistike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endokrinologjike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Prej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2014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edukimi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Mjekeve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familjare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(EVP)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regjionit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Prishtines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2015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trajtimi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këmbës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diabetike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Klinikën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Endokrinologjisë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QKUK. 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Kosovë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përpiluar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udherrëfyes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sëmundjen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sheqerit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bazuar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ADA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EASD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WHO: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2018  “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Trajtimi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jo-farmakologjik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sëmundjes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sheqerit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 “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Trajtimi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farmakologjik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sëmundjes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sheqerit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tip 2”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Pasurimi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Esenciale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reja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cilat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nuk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qene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5EB601-5F87-47A5-8D4B-836DCC37B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31"/>
    </mc:Choice>
    <mc:Fallback xmlns="">
      <p:transition spd="slow" advTm="128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Programi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Edukimit</a:t>
            </a:r>
            <a:r>
              <a:rPr lang="en-US" b="1" dirty="0"/>
              <a:t> </a:t>
            </a:r>
            <a:r>
              <a:rPr lang="en-US" b="1" dirty="0" err="1"/>
              <a:t>Diabetik</a:t>
            </a:r>
            <a:endParaRPr lang="en-US" b="1" dirty="0"/>
          </a:p>
        </p:txBody>
      </p:sp>
      <p:pic>
        <p:nvPicPr>
          <p:cNvPr id="43014" name="Picture 6" descr="C:\Documents and Settings\Botek\Desktop\Edukimi 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</p:spPr>
      </p:pic>
      <p:pic>
        <p:nvPicPr>
          <p:cNvPr id="43016" name="Picture 8" descr="C:\Documents and Settings\Botek\Desktop\Edukimi 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BD30C4-62CC-4DE2-AE5B-AEBB1B2E9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3"/>
    </mc:Choice>
    <mc:Fallback xmlns="">
      <p:transition spd="slow" advTm="20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/>
              <a:t>Trajtimi</a:t>
            </a:r>
            <a:r>
              <a:rPr lang="en-US" sz="3600" b="1" dirty="0"/>
              <a:t> </a:t>
            </a:r>
            <a:r>
              <a:rPr lang="en-US" sz="3600" b="1" dirty="0" err="1"/>
              <a:t>i</a:t>
            </a:r>
            <a:r>
              <a:rPr lang="en-US" sz="3600" b="1" dirty="0"/>
              <a:t> </a:t>
            </a:r>
            <a:r>
              <a:rPr lang="en-US" sz="3600" b="1" dirty="0" err="1"/>
              <a:t>kembes</a:t>
            </a:r>
            <a:r>
              <a:rPr lang="en-US" sz="3600" b="1" dirty="0"/>
              <a:t> </a:t>
            </a:r>
            <a:r>
              <a:rPr lang="en-US" sz="3600" b="1" dirty="0" err="1"/>
              <a:t>diabetike</a:t>
            </a:r>
            <a:endParaRPr lang="en-US" sz="3600" b="1" dirty="0"/>
          </a:p>
        </p:txBody>
      </p:sp>
      <p:pic>
        <p:nvPicPr>
          <p:cNvPr id="4" name="Picture 2" descr="C:\Documents and Settings\Botek\My Documents\Downloads\FullSizeRender (19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82600" y="2413794"/>
            <a:ext cx="2260600" cy="2044008"/>
          </a:xfrm>
          <a:prstGeom prst="rect">
            <a:avLst/>
          </a:prstGeom>
          <a:noFill/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8801100" y="2679699"/>
            <a:ext cx="2552700" cy="34972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Para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Pas </a:t>
            </a:r>
            <a:r>
              <a:rPr lang="en-US" dirty="0" err="1"/>
              <a:t>trajtimit</a:t>
            </a:r>
            <a:endParaRPr lang="en-US" dirty="0"/>
          </a:p>
        </p:txBody>
      </p:sp>
      <p:pic>
        <p:nvPicPr>
          <p:cNvPr id="5" name="Picture 7" descr="C:\Documents and Settings\Botek\My Documents\Downloads\IMG_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94439" y="4532154"/>
            <a:ext cx="2062323" cy="2235200"/>
          </a:xfrm>
          <a:prstGeom prst="rect">
            <a:avLst/>
          </a:prstGeom>
          <a:noFill/>
        </p:spPr>
      </p:pic>
      <p:pic>
        <p:nvPicPr>
          <p:cNvPr id="6" name="Picture 2" descr="C:\Documents and Settings\Botek\My Documents\Downloads\FullSizeRender (1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603501"/>
            <a:ext cx="2438400" cy="2006602"/>
          </a:xfrm>
          <a:prstGeom prst="rect">
            <a:avLst/>
          </a:prstGeom>
          <a:noFill/>
        </p:spPr>
      </p:pic>
      <p:pic>
        <p:nvPicPr>
          <p:cNvPr id="7" name="Picture 3" descr="C:\Documents and Settings\Botek\My Documents\Downloads\FullSizeRender (15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9600" y="4711700"/>
            <a:ext cx="2438400" cy="1879600"/>
          </a:xfrm>
          <a:prstGeom prst="rect">
            <a:avLst/>
          </a:prstGeom>
          <a:noFill/>
        </p:spPr>
      </p:pic>
      <p:pic>
        <p:nvPicPr>
          <p:cNvPr id="8" name="Content Placeholder 5" descr="IMG_00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29300" y="2819400"/>
            <a:ext cx="2302933" cy="1460500"/>
          </a:xfrm>
          <a:prstGeom prst="rect">
            <a:avLst/>
          </a:prstGeom>
        </p:spPr>
      </p:pic>
      <p:pic>
        <p:nvPicPr>
          <p:cNvPr id="9" name="Picture 3" descr="C:\Documents and Settings\Botek\My Documents\Downloads\FullSizeRender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4800600"/>
            <a:ext cx="2336800" cy="17526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AA0B15-71B7-4D97-9D72-6C8D92A5B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4"/>
    </mc:Choice>
    <mc:Fallback xmlns="">
      <p:transition spd="slow" advTm="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C7F5F-247A-41E7-8684-AE35674D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Diabeti</a:t>
            </a:r>
            <a:r>
              <a:rPr lang="en-US" b="1" dirty="0"/>
              <a:t> </a:t>
            </a:r>
            <a:r>
              <a:rPr lang="en-US" b="1" dirty="0" err="1"/>
              <a:t>dhe</a:t>
            </a:r>
            <a:r>
              <a:rPr lang="en-US" b="1" dirty="0"/>
              <a:t> COVID-19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FC74E-80D6-4BA1-B5E2-B164D09949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Jane </a:t>
            </a:r>
            <a:r>
              <a:rPr lang="en-US" dirty="0" err="1"/>
              <a:t>nderpre</a:t>
            </a:r>
            <a:r>
              <a:rPr lang="en-US" dirty="0"/>
              <a:t> </a:t>
            </a:r>
            <a:r>
              <a:rPr lang="en-US" dirty="0" err="1"/>
              <a:t>sherbimet</a:t>
            </a:r>
            <a:r>
              <a:rPr lang="en-US" dirty="0"/>
              <a:t> </a:t>
            </a:r>
            <a:r>
              <a:rPr lang="en-US" dirty="0" err="1"/>
              <a:t>ambulatore</a:t>
            </a:r>
            <a:r>
              <a:rPr lang="en-US" dirty="0"/>
              <a:t> ne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sekondare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terciare</a:t>
            </a:r>
            <a:r>
              <a:rPr lang="en-US" dirty="0"/>
              <a:t> </a:t>
            </a:r>
          </a:p>
          <a:p>
            <a:r>
              <a:rPr lang="en-US" dirty="0" err="1"/>
              <a:t>Veshtiresite</a:t>
            </a:r>
            <a:r>
              <a:rPr lang="en-US" dirty="0"/>
              <a:t> ne </a:t>
            </a:r>
            <a:r>
              <a:rPr lang="en-US" dirty="0" err="1"/>
              <a:t>glukorregullim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nevoja</a:t>
            </a:r>
            <a:r>
              <a:rPr lang="en-US" dirty="0"/>
              <a:t> per </a:t>
            </a:r>
            <a:r>
              <a:rPr lang="en-US" dirty="0" err="1"/>
              <a:t>trajtim</a:t>
            </a:r>
            <a:r>
              <a:rPr lang="en-US" dirty="0"/>
              <a:t> </a:t>
            </a:r>
            <a:r>
              <a:rPr lang="en-US" dirty="0" err="1"/>
              <a:t>emergjent</a:t>
            </a:r>
            <a:r>
              <a:rPr lang="en-US" dirty="0"/>
              <a:t> me </a:t>
            </a:r>
            <a:r>
              <a:rPr lang="en-US" dirty="0" err="1"/>
              <a:t>insuline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preparate</a:t>
            </a:r>
            <a:r>
              <a:rPr lang="en-US" dirty="0"/>
              <a:t> </a:t>
            </a:r>
            <a:r>
              <a:rPr lang="en-US" dirty="0" err="1"/>
              <a:t>tjera</a:t>
            </a:r>
            <a:endParaRPr lang="en-US" dirty="0"/>
          </a:p>
          <a:p>
            <a:r>
              <a:rPr lang="en-US" dirty="0" err="1"/>
              <a:t>Demtime</a:t>
            </a:r>
            <a:r>
              <a:rPr lang="en-US" dirty="0"/>
              <a:t> </a:t>
            </a:r>
            <a:r>
              <a:rPr lang="en-US" dirty="0" err="1"/>
              <a:t>afatgjate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cilat</a:t>
            </a:r>
            <a:r>
              <a:rPr lang="en-US" dirty="0"/>
              <a:t> do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vleresohen</a:t>
            </a:r>
            <a:r>
              <a:rPr lang="en-US" dirty="0"/>
              <a:t> me </a:t>
            </a:r>
            <a:r>
              <a:rPr lang="en-US" dirty="0" err="1"/>
              <a:t>vone</a:t>
            </a:r>
            <a:r>
              <a:rPr lang="en-US" dirty="0"/>
              <a:t>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AEF8E3-B870-4DDE-AFE7-8F215BE43E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ssociation of Blood Glucose Control and Outcomes in Patients with COVID-19  and Pre-existing Type 2 Diabetes. - Abstract - Europe PMC">
            <a:extLst>
              <a:ext uri="{FF2B5EF4-FFF2-40B4-BE49-F238E27FC236}">
                <a16:creationId xmlns:a16="http://schemas.microsoft.com/office/drawing/2014/main" id="{1FDE667A-5AC8-4D66-8CB8-8AD32580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02" y="2059727"/>
            <a:ext cx="3520596" cy="35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D9E965-C747-4A4B-879C-873961A86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3"/>
    </mc:Choice>
    <mc:Fallback xmlns="">
      <p:transition spd="slow" advTm="33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E9E4-5C0B-45ED-B953-E9EB979D9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Perfundimet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54B9-A0A4-40E9-B9C5-31EE4253B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vendin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para se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mjekët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farmacistët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zgjedhin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barin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përshtatshëm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uljen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glukozës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duhet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zbatojnë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rekomandimet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WHO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ADA/EASD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përket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qasjes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çmimit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mbulimit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kuader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Esenciale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sigurimit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shëndetsorë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duke u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treguar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njejtën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kohën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pragmatik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filloj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zbatimi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udhërrëfyesve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perpilohen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shpejte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protokolle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udhërrëfyes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tjerë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kësaj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sëmundje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bëhet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matja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rregullt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HbA1c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çdo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institucion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publik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shendetesore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zbatohen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mënyrë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strikte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kriteret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kalimit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insulinat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humane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analoge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mënyrë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arrihet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glukorregullim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parandalohen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komplikimet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mikrovaskulare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makrovaskulare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zvoglohen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shpenzimet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insulinave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shpenzime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tjera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lidhura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komplikimet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vazhdohet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edukimit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diabetik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regjion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Kosoves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funksionalizohet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Nacional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Diabetit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AA194F-8EB4-4B4C-94FB-B89B46759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5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52"/>
    </mc:Choice>
    <mc:Fallback xmlns="">
      <p:transition spd="slow" advTm="7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dirty="0" err="1"/>
              <a:t>Ju</a:t>
            </a:r>
            <a:r>
              <a:rPr lang="en-US" dirty="0"/>
              <a:t> </a:t>
            </a:r>
            <a:r>
              <a:rPr lang="en-US" dirty="0" err="1"/>
              <a:t>falemnderit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0F3F0F-DA34-4FF4-BE16-72DD55E0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7"/>
    </mc:Choice>
    <mc:Fallback xmlns="">
      <p:transition spd="slow" advTm="10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4667-C250-4D07-9312-405CD9619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Hyrje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E745B-F377-4962-9760-4D38562D2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900" y="1549400"/>
            <a:ext cx="6438900" cy="462756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Diabeti</a:t>
            </a:r>
            <a:r>
              <a:rPr lang="en-US" dirty="0"/>
              <a:t> mellitus </a:t>
            </a:r>
            <a:r>
              <a:rPr lang="en-US" dirty="0" err="1"/>
              <a:t>eshte</a:t>
            </a:r>
            <a:r>
              <a:rPr lang="en-US" dirty="0"/>
              <a:t> </a:t>
            </a:r>
            <a:r>
              <a:rPr lang="en-US" dirty="0" err="1"/>
              <a:t>semundje</a:t>
            </a:r>
            <a:r>
              <a:rPr lang="en-US" dirty="0"/>
              <a:t> </a:t>
            </a:r>
            <a:r>
              <a:rPr lang="en-US" dirty="0" err="1"/>
              <a:t>komplekse</a:t>
            </a:r>
            <a:r>
              <a:rPr lang="en-US" dirty="0"/>
              <a:t> </a:t>
            </a:r>
            <a:r>
              <a:rPr lang="en-US" dirty="0" err="1"/>
              <a:t>kronike</a:t>
            </a:r>
            <a:r>
              <a:rPr lang="en-US" dirty="0"/>
              <a:t> e </a:t>
            </a:r>
            <a:r>
              <a:rPr lang="en-US" dirty="0" err="1"/>
              <a:t>cila</a:t>
            </a:r>
            <a:r>
              <a:rPr lang="en-US" dirty="0"/>
              <a:t> </a:t>
            </a:r>
            <a:r>
              <a:rPr lang="en-US" dirty="0" err="1"/>
              <a:t>kerkon</a:t>
            </a:r>
            <a:r>
              <a:rPr lang="en-US" dirty="0"/>
              <a:t> </a:t>
            </a:r>
            <a:r>
              <a:rPr lang="en-US" dirty="0" err="1"/>
              <a:t>kujdes</a:t>
            </a:r>
            <a:r>
              <a:rPr lang="en-US" dirty="0"/>
              <a:t> </a:t>
            </a:r>
            <a:r>
              <a:rPr lang="en-US" dirty="0" err="1"/>
              <a:t>mjekesore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vazhdueshem</a:t>
            </a:r>
            <a:r>
              <a:rPr lang="en-US" dirty="0"/>
              <a:t> me </a:t>
            </a:r>
            <a:r>
              <a:rPr lang="en-US" dirty="0" err="1"/>
              <a:t>nje</a:t>
            </a:r>
            <a:r>
              <a:rPr lang="en-US" dirty="0"/>
              <a:t> </a:t>
            </a:r>
            <a:r>
              <a:rPr lang="en-US" dirty="0" err="1"/>
              <a:t>strategji</a:t>
            </a:r>
            <a:r>
              <a:rPr lang="en-US" dirty="0"/>
              <a:t> </a:t>
            </a:r>
            <a:r>
              <a:rPr lang="en-US" dirty="0" err="1"/>
              <a:t>multifaktoriale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reduktimit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rrezikut</a:t>
            </a:r>
            <a:r>
              <a:rPr lang="en-US" dirty="0"/>
              <a:t> </a:t>
            </a:r>
            <a:r>
              <a:rPr lang="en-US" dirty="0" err="1"/>
              <a:t>pervec</a:t>
            </a:r>
            <a:r>
              <a:rPr lang="en-US" dirty="0"/>
              <a:t> </a:t>
            </a:r>
            <a:r>
              <a:rPr lang="en-US" dirty="0" err="1"/>
              <a:t>kontrollit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glikemise</a:t>
            </a:r>
            <a:r>
              <a:rPr lang="en-US" dirty="0"/>
              <a:t>. </a:t>
            </a:r>
            <a:r>
              <a:rPr lang="en-US" dirty="0" err="1"/>
              <a:t>Kjo</a:t>
            </a:r>
            <a:r>
              <a:rPr lang="en-US" dirty="0"/>
              <a:t> </a:t>
            </a:r>
            <a:r>
              <a:rPr lang="en-US" dirty="0" err="1"/>
              <a:t>semundje</a:t>
            </a:r>
            <a:r>
              <a:rPr lang="en-US" dirty="0"/>
              <a:t> e </a:t>
            </a:r>
            <a:r>
              <a:rPr lang="en-US" dirty="0" err="1"/>
              <a:t>konsideruar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epidemi</a:t>
            </a:r>
            <a:r>
              <a:rPr lang="en-US" dirty="0"/>
              <a:t> </a:t>
            </a:r>
            <a:r>
              <a:rPr lang="en-US" dirty="0" err="1"/>
              <a:t>globale</a:t>
            </a:r>
            <a:r>
              <a:rPr lang="en-US" dirty="0"/>
              <a:t> </a:t>
            </a:r>
            <a:r>
              <a:rPr lang="en-US" dirty="0" err="1"/>
              <a:t>prek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mënyrë</a:t>
            </a:r>
            <a:r>
              <a:rPr lang="en-US" dirty="0"/>
              <a:t> </a:t>
            </a:r>
            <a:r>
              <a:rPr lang="en-US" dirty="0" err="1"/>
              <a:t>joproporcionale</a:t>
            </a:r>
            <a:r>
              <a:rPr lang="en-US" dirty="0"/>
              <a:t> </a:t>
            </a:r>
            <a:r>
              <a:rPr lang="en-US" dirty="0" err="1"/>
              <a:t>vendet</a:t>
            </a:r>
            <a:r>
              <a:rPr lang="en-US" dirty="0"/>
              <a:t> me </a:t>
            </a:r>
            <a:r>
              <a:rPr lang="en-US" dirty="0" err="1"/>
              <a:t>zhvillim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varfër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Kontrolli</a:t>
            </a:r>
            <a:r>
              <a:rPr lang="en-US" dirty="0"/>
              <a:t> </a:t>
            </a:r>
            <a:r>
              <a:rPr lang="en-US" dirty="0" err="1"/>
              <a:t>intenziv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glikemisë</a:t>
            </a:r>
            <a:r>
              <a:rPr lang="en-US" dirty="0"/>
              <a:t> me HbA1c </a:t>
            </a:r>
            <a:r>
              <a:rPr lang="en-US" dirty="0" err="1"/>
              <a:t>nën</a:t>
            </a:r>
            <a:r>
              <a:rPr lang="en-US" dirty="0"/>
              <a:t> 7.0% </a:t>
            </a:r>
            <a:r>
              <a:rPr lang="en-US" dirty="0" err="1"/>
              <a:t>ose</a:t>
            </a:r>
            <a:r>
              <a:rPr lang="en-US" dirty="0"/>
              <a:t> </a:t>
            </a:r>
            <a:r>
              <a:rPr lang="en-US" dirty="0" err="1"/>
              <a:t>edhe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zvoglon</a:t>
            </a:r>
            <a:r>
              <a:rPr lang="en-US" dirty="0"/>
              <a:t> </a:t>
            </a:r>
            <a:r>
              <a:rPr lang="en-US" dirty="0" err="1"/>
              <a:t>komplikimet</a:t>
            </a:r>
            <a:r>
              <a:rPr lang="en-US" dirty="0"/>
              <a:t> </a:t>
            </a:r>
            <a:r>
              <a:rPr lang="en-US" dirty="0" err="1"/>
              <a:t>renale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parandalon</a:t>
            </a:r>
            <a:r>
              <a:rPr lang="en-US" dirty="0"/>
              <a:t> </a:t>
            </a:r>
            <a:r>
              <a:rPr lang="en-US" dirty="0" err="1"/>
              <a:t>komplikimet</a:t>
            </a:r>
            <a:r>
              <a:rPr lang="en-US" dirty="0"/>
              <a:t> </a:t>
            </a:r>
            <a:r>
              <a:rPr lang="en-US" dirty="0" err="1"/>
              <a:t>mikrovaskulare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“Standards of Medical Care in Diabetes,” e </a:t>
            </a:r>
            <a:r>
              <a:rPr lang="en-US" dirty="0" err="1"/>
              <a:t>Shoqates</a:t>
            </a:r>
            <a:r>
              <a:rPr lang="en-US" dirty="0"/>
              <a:t> </a:t>
            </a:r>
            <a:r>
              <a:rPr lang="en-US" dirty="0" err="1"/>
              <a:t>Amerikane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Diabetit</a:t>
            </a:r>
            <a:r>
              <a:rPr lang="en-US" dirty="0"/>
              <a:t>, e </a:t>
            </a:r>
            <a:r>
              <a:rPr lang="en-US" dirty="0" err="1"/>
              <a:t>cila</a:t>
            </a:r>
            <a:r>
              <a:rPr lang="en-US" dirty="0"/>
              <a:t> </a:t>
            </a:r>
            <a:r>
              <a:rPr lang="en-US" dirty="0" err="1"/>
              <a:t>perditesohet</a:t>
            </a:r>
            <a:r>
              <a:rPr lang="en-US" dirty="0"/>
              <a:t> </a:t>
            </a:r>
            <a:r>
              <a:rPr lang="en-US" dirty="0" err="1"/>
              <a:t>cdo</a:t>
            </a: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,  </a:t>
            </a:r>
            <a:r>
              <a:rPr lang="en-US" dirty="0" err="1"/>
              <a:t>eshte</a:t>
            </a:r>
            <a:r>
              <a:rPr lang="en-US" dirty="0"/>
              <a:t> </a:t>
            </a:r>
            <a:r>
              <a:rPr lang="en-US" dirty="0" err="1"/>
              <a:t>nje</a:t>
            </a:r>
            <a:r>
              <a:rPr lang="en-US" dirty="0"/>
              <a:t> </a:t>
            </a:r>
            <a:r>
              <a:rPr lang="en-US" dirty="0" err="1"/>
              <a:t>shtylle</a:t>
            </a:r>
            <a:r>
              <a:rPr lang="en-US" dirty="0"/>
              <a:t> </a:t>
            </a:r>
            <a:r>
              <a:rPr lang="en-US" dirty="0" err="1"/>
              <a:t>orientuese</a:t>
            </a:r>
            <a:r>
              <a:rPr lang="en-US" dirty="0"/>
              <a:t> e </a:t>
            </a:r>
            <a:r>
              <a:rPr lang="en-US" dirty="0" err="1"/>
              <a:t>cila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siguron</a:t>
            </a:r>
            <a:r>
              <a:rPr lang="en-US" dirty="0"/>
              <a:t> </a:t>
            </a:r>
            <a:r>
              <a:rPr lang="en-US" dirty="0" err="1"/>
              <a:t>klinicistet</a:t>
            </a:r>
            <a:r>
              <a:rPr lang="en-US" dirty="0"/>
              <a:t>, </a:t>
            </a:r>
            <a:r>
              <a:rPr lang="en-US" dirty="0" err="1"/>
              <a:t>pacientet</a:t>
            </a:r>
            <a:r>
              <a:rPr lang="en-US" dirty="0"/>
              <a:t>, </a:t>
            </a:r>
            <a:r>
              <a:rPr lang="en-US" dirty="0" err="1"/>
              <a:t>studjuesit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individet</a:t>
            </a:r>
            <a:r>
              <a:rPr lang="en-US" dirty="0"/>
              <a:t> e </a:t>
            </a:r>
            <a:r>
              <a:rPr lang="en-US" dirty="0" err="1"/>
              <a:t>tjere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interesit</a:t>
            </a:r>
            <a:r>
              <a:rPr lang="en-US" dirty="0"/>
              <a:t> me </a:t>
            </a:r>
            <a:r>
              <a:rPr lang="en-US" dirty="0" err="1"/>
              <a:t>konponente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kujdesit</a:t>
            </a:r>
            <a:r>
              <a:rPr lang="en-US" dirty="0"/>
              <a:t> per </a:t>
            </a:r>
            <a:r>
              <a:rPr lang="en-US" dirty="0" err="1"/>
              <a:t>diabetin</a:t>
            </a:r>
            <a:r>
              <a:rPr lang="en-US" dirty="0"/>
              <a:t>, </a:t>
            </a:r>
            <a:r>
              <a:rPr lang="en-US" dirty="0" err="1"/>
              <a:t>qellimet</a:t>
            </a:r>
            <a:r>
              <a:rPr lang="en-US" dirty="0"/>
              <a:t> e </a:t>
            </a:r>
            <a:r>
              <a:rPr lang="en-US" dirty="0" err="1"/>
              <a:t>pergjithshme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trajtimit</a:t>
            </a:r>
            <a:r>
              <a:rPr lang="en-US" dirty="0"/>
              <a:t>,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evaluimin</a:t>
            </a:r>
            <a:r>
              <a:rPr lang="en-US" dirty="0"/>
              <a:t> e </a:t>
            </a:r>
            <a:r>
              <a:rPr lang="en-US" dirty="0" err="1"/>
              <a:t>kualitetit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trajtimit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7162800" y="1993899"/>
            <a:ext cx="4191000" cy="4183063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sp>
        <p:nvSpPr>
          <p:cNvPr id="10242" name="AutoShape 2" descr="Diabetes Care: 43 (Supplement 1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4" name="AutoShape 4" descr="Diabetes Care: 43 (Supplement 1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5" name="Picture 5" descr="C:\Documents and Settings\Botek\Desktop\Supplement_1.cover-sour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5300" y="1983710"/>
            <a:ext cx="3073399" cy="404879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09AD7C-C0EF-4A63-BB22-99384B553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69"/>
    </mc:Choice>
    <mc:Fallback xmlns="">
      <p:transition spd="slow" advTm="10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7363" y="390525"/>
            <a:ext cx="867727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A2B92A-1CCE-4FF5-847E-BF6D0E68D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75"/>
    </mc:Choice>
    <mc:Fallback xmlns="">
      <p:transition spd="slow" advTm="13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942" y="1511300"/>
            <a:ext cx="11530386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35ECAE-4565-4738-B019-40D8F3E90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47"/>
    </mc:Choice>
    <mc:Fallback xmlns="">
      <p:transition spd="slow" advTm="10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100" y="-107886"/>
            <a:ext cx="10909300" cy="693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4A3D35-DC8D-4987-97B2-BE1D987DA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03"/>
    </mc:Choice>
    <mc:Fallback xmlns="">
      <p:transition spd="slow" advTm="6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 </a:t>
            </a:r>
            <a:r>
              <a:rPr lang="en-US" dirty="0" err="1"/>
              <a:t>jemi</a:t>
            </a:r>
            <a:r>
              <a:rPr lang="en-US" dirty="0"/>
              <a:t> ne me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dhena</a:t>
            </a:r>
            <a:r>
              <a:rPr lang="en-US" dirty="0"/>
              <a:t> </a:t>
            </a:r>
            <a:r>
              <a:rPr lang="en-US" dirty="0" err="1"/>
              <a:t>statistikore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Prevalenca</a:t>
            </a:r>
            <a:r>
              <a:rPr lang="en-US" dirty="0"/>
              <a:t> ne </a:t>
            </a:r>
            <a:r>
              <a:rPr lang="en-US" dirty="0" err="1"/>
              <a:t>Kosove</a:t>
            </a:r>
            <a:r>
              <a:rPr lang="en-US" dirty="0"/>
              <a:t> 8-9%</a:t>
            </a:r>
          </a:p>
          <a:p>
            <a:r>
              <a:rPr lang="en-US" dirty="0" err="1"/>
              <a:t>Njerez</a:t>
            </a:r>
            <a:r>
              <a:rPr lang="en-US" dirty="0"/>
              <a:t> me </a:t>
            </a:r>
            <a:r>
              <a:rPr lang="en-US" dirty="0" err="1"/>
              <a:t>diabet</a:t>
            </a:r>
            <a:r>
              <a:rPr lang="en-US" dirty="0"/>
              <a:t> </a:t>
            </a:r>
            <a:r>
              <a:rPr lang="en-US" dirty="0" err="1"/>
              <a:t>qe</a:t>
            </a:r>
            <a:r>
              <a:rPr lang="en-US" dirty="0"/>
              <a:t> </a:t>
            </a:r>
            <a:r>
              <a:rPr lang="en-US" dirty="0" err="1"/>
              <a:t>jane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padiagnostikuar</a:t>
            </a:r>
            <a:r>
              <a:rPr lang="en-US" dirty="0"/>
              <a:t> </a:t>
            </a:r>
            <a:r>
              <a:rPr lang="en-US" dirty="0" err="1"/>
              <a:t>rreth</a:t>
            </a:r>
            <a:r>
              <a:rPr lang="en-US" dirty="0"/>
              <a:t> 40%</a:t>
            </a:r>
          </a:p>
          <a:p>
            <a:r>
              <a:rPr lang="en-US" dirty="0"/>
              <a:t>Sa </a:t>
            </a:r>
            <a:r>
              <a:rPr lang="en-US" dirty="0" err="1"/>
              <a:t>harxhojme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buxheti</a:t>
            </a:r>
            <a:r>
              <a:rPr lang="en-US" dirty="0"/>
              <a:t> I </a:t>
            </a:r>
            <a:r>
              <a:rPr lang="en-US" dirty="0" err="1"/>
              <a:t>shtetit</a:t>
            </a:r>
            <a:r>
              <a:rPr lang="en-US" dirty="0"/>
              <a:t> per </a:t>
            </a:r>
            <a:r>
              <a:rPr lang="en-US" dirty="0" err="1"/>
              <a:t>nje</a:t>
            </a:r>
            <a:r>
              <a:rPr lang="en-US" dirty="0"/>
              <a:t> </a:t>
            </a:r>
            <a:r>
              <a:rPr lang="en-US" dirty="0" err="1"/>
              <a:t>pacient</a:t>
            </a:r>
            <a:r>
              <a:rPr lang="en-US" dirty="0"/>
              <a:t> me </a:t>
            </a:r>
            <a:r>
              <a:rPr lang="en-US" dirty="0" err="1"/>
              <a:t>diabet</a:t>
            </a:r>
            <a:r>
              <a:rPr lang="en-US" dirty="0"/>
              <a:t>????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A7531B-F977-4011-8EAD-4531374A4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03"/>
    </mc:Choice>
    <mc:Fallback xmlns="">
      <p:transition spd="slow" advTm="46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1CF2-5FF6-4EF2-A4EB-0466BE46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Trajtimi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F863-1B16-423D-81D0-59C181145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barnat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reja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DPP4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inhibitorët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SGLT2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inhibitorët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GLP-1 receptor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agonistët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përfshirë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udhërrëfyesit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ndërkombëtarë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gjithmonë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qasshme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gjithë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pacientët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vendeve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zhvillim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sepse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nuk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përfshihen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Listën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Barnave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Esenciale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Përveç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metforminës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barnat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reja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sulfanilureve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gliclazide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glimepiride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analogët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sulfanilureve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testuara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efektive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sigurta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prandaj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duhet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vazhdohet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dipsonueshme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rrethana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tilla.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D64728-EE44-476D-A470-F13F4EF71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39"/>
    </mc:Choice>
    <mc:Fallback xmlns="">
      <p:transition spd="slow" advTm="7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AE5D-F0E8-4272-89F9-071FB065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172FF-7817-4DAD-BD56-A54D5CB9E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B9471-AEFF-4882-BED7-98499AFE21F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66556" y="533400"/>
            <a:ext cx="7953743" cy="57062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60216A-2C99-4BAA-B85A-4E6E2E795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96"/>
    </mc:Choice>
    <mc:Fallback xmlns="">
      <p:transition spd="slow" advTm="8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40698-F91D-4974-A1F4-D8F4BE72A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57AB-6AA0-4D9E-B151-A49F1EE6F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8E769-1887-4072-A382-ACEB4945B77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-165100"/>
            <a:ext cx="10553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F961CB-3CC4-4E90-AD08-0A7EB5DD4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63"/>
    </mc:Choice>
    <mc:Fallback xmlns="">
      <p:transition spd="slow" advTm="15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845</Words>
  <Application>Microsoft Office PowerPoint</Application>
  <PresentationFormat>Widescreen</PresentationFormat>
  <Paragraphs>67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Office Theme</vt:lpstr>
      <vt:lpstr>     Si po e trajtojmë diabetin dhe çka duhet ndryshuar që të kemi një qasje më bashkohore të trajtimit të tij ?   </vt:lpstr>
      <vt:lpstr>Hyrje</vt:lpstr>
      <vt:lpstr>PowerPoint Presentation</vt:lpstr>
      <vt:lpstr>PowerPoint Presentation</vt:lpstr>
      <vt:lpstr>PowerPoint Presentation</vt:lpstr>
      <vt:lpstr>Ku jemi ne me te dhena statistikore?</vt:lpstr>
      <vt:lpstr>Trajtimi</vt:lpstr>
      <vt:lpstr>PowerPoint Presentation</vt:lpstr>
      <vt:lpstr>PowerPoint Presentation</vt:lpstr>
      <vt:lpstr>Cilat jane sfidat e klinicisteve?</vt:lpstr>
      <vt:lpstr>Cilat jane sfidat ne nivel nacional?</vt:lpstr>
      <vt:lpstr>Cfare eshte bere deri me tani?</vt:lpstr>
      <vt:lpstr>Programi i Edukimit Diabetik</vt:lpstr>
      <vt:lpstr>Trajtimi i kembes diabetike</vt:lpstr>
      <vt:lpstr>Diabeti dhe COVID-19</vt:lpstr>
      <vt:lpstr>Perfundimet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MacBook</dc:creator>
  <cp:lastModifiedBy>MacBook</cp:lastModifiedBy>
  <cp:revision>18</cp:revision>
  <dcterms:created xsi:type="dcterms:W3CDTF">2020-12-04T12:11:07Z</dcterms:created>
  <dcterms:modified xsi:type="dcterms:W3CDTF">2020-12-05T08:34:09Z</dcterms:modified>
</cp:coreProperties>
</file>